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334" r:id="rId3"/>
    <p:sldId id="333" r:id="rId4"/>
    <p:sldId id="342" r:id="rId5"/>
    <p:sldId id="341" r:id="rId6"/>
    <p:sldId id="332" r:id="rId7"/>
    <p:sldId id="331" r:id="rId8"/>
    <p:sldId id="328" r:id="rId9"/>
    <p:sldId id="330" r:id="rId10"/>
    <p:sldId id="335" r:id="rId11"/>
    <p:sldId id="336" r:id="rId12"/>
    <p:sldId id="337" r:id="rId13"/>
    <p:sldId id="338" r:id="rId14"/>
    <p:sldId id="329" r:id="rId15"/>
    <p:sldId id="296" r:id="rId16"/>
    <p:sldId id="297" r:id="rId17"/>
    <p:sldId id="298" r:id="rId18"/>
    <p:sldId id="299" r:id="rId19"/>
    <p:sldId id="300" r:id="rId20"/>
    <p:sldId id="301" r:id="rId21"/>
    <p:sldId id="344" r:id="rId22"/>
    <p:sldId id="303" r:id="rId23"/>
    <p:sldId id="343" r:id="rId24"/>
    <p:sldId id="288" r:id="rId25"/>
    <p:sldId id="290" r:id="rId26"/>
    <p:sldId id="326" r:id="rId27"/>
    <p:sldId id="339" r:id="rId28"/>
    <p:sldId id="289" r:id="rId29"/>
    <p:sldId id="291" r:id="rId30"/>
    <p:sldId id="345" r:id="rId31"/>
    <p:sldId id="292" r:id="rId32"/>
    <p:sldId id="293" r:id="rId33"/>
    <p:sldId id="347" r:id="rId34"/>
    <p:sldId id="348" r:id="rId35"/>
    <p:sldId id="349" r:id="rId36"/>
    <p:sldId id="294" r:id="rId37"/>
    <p:sldId id="295" r:id="rId38"/>
    <p:sldId id="350" r:id="rId39"/>
    <p:sldId id="307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988"/>
    <p:restoredTop sz="94578"/>
  </p:normalViewPr>
  <p:slideViewPr>
    <p:cSldViewPr snapToGrid="0" snapToObjects="1">
      <p:cViewPr varScale="1">
        <p:scale>
          <a:sx n="48" d="100"/>
          <a:sy n="48" d="100"/>
        </p:scale>
        <p:origin x="20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E448-B5B7-F34A-BFF0-2ADB427D67E5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36D82-63F3-034C-B865-A4056734E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0664F-C4CD-3641-8E4E-9589698C9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3AC6-2450-2D48-8A8A-9B4ECA7A4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02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6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6D82-63F3-034C-B865-A4056734E06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4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E86F5-C9AF-B54F-B9DC-2B2FA655F79B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4503E-7E56-214B-BEC9-625041C08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rubaughlab.com/team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ubaughlab/EMD531_Gen-Epi-Inf-Dis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labs/virus/vssi/#/find-data/virus" TargetMode="External"/><Relationship Id="rId4" Type="http://schemas.openxmlformats.org/officeDocument/2006/relationships/hyperlink" Target="https://www.viprbrc.org/brc/home.spg?decorator=vipr" TargetMode="External"/><Relationship Id="rId5" Type="http://schemas.openxmlformats.org/officeDocument/2006/relationships/hyperlink" Target="https://www.ncbi.nlm.nih.gov/genome/microbes/" TargetMode="External"/><Relationship Id="rId6" Type="http://schemas.openxmlformats.org/officeDocument/2006/relationships/hyperlink" Target="https://bacteria.ensembl.org/index.html" TargetMode="External"/><Relationship Id="rId7" Type="http://schemas.openxmlformats.org/officeDocument/2006/relationships/hyperlink" Target="http://mbgd.genome.ad.jp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cbi.nlm.nih.gov/genome/viruses/variation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WNV/NA" TargetMode="External"/><Relationship Id="rId4" Type="http://schemas.openxmlformats.org/officeDocument/2006/relationships/hyperlink" Target="https://nextstrain.org/tb/global" TargetMode="External"/><Relationship Id="rId5" Type="http://schemas.openxmlformats.org/officeDocument/2006/relationships/hyperlink" Target="https://nextstrain.org/community/grubaughlab/powassan-genomics" TargetMode="External"/><Relationship Id="rId6" Type="http://schemas.openxmlformats.org/officeDocument/2006/relationships/hyperlink" Target="https://nextstrain.org/community/grubaughlab/DENV-genomics/DENV1-Brazil" TargetMode="External"/><Relationship Id="rId7" Type="http://schemas.openxmlformats.org/officeDocument/2006/relationships/hyperlink" Target="https://nextstrain.org/community/grubaughlab/ZIKV-PR" TargetMode="External"/><Relationship Id="rId8" Type="http://schemas.openxmlformats.org/officeDocument/2006/relationships/hyperlink" Target="https://github.com/grubaughlab/nextstrain_cour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xtstrain.org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grubaughlab.com/2020-opportunities-for-mph-studen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033975"/>
            <a:ext cx="12192000" cy="94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335" y="4247638"/>
            <a:ext cx="685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EMD 531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Lecture 1</a:t>
            </a:r>
          </a:p>
          <a:p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nathan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grubaugh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phd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600" dirty="0">
              <a:solidFill>
                <a:schemeClr val="bg2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481" y="1402960"/>
            <a:ext cx="115840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2">
                    <a:lumMod val="50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What is genomic epidemiology?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1" y="6227548"/>
            <a:ext cx="7561895" cy="4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91"/>
          <a:stretch/>
        </p:blipFill>
        <p:spPr bwMode="auto">
          <a:xfrm>
            <a:off x="1268842" y="1161182"/>
            <a:ext cx="2426858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97D09C5-6685-B444-A5E8-736F47FA4B53}"/>
              </a:ext>
            </a:extLst>
          </p:cNvPr>
          <p:cNvSpPr txBox="1">
            <a:spLocks/>
          </p:cNvSpPr>
          <p:nvPr/>
        </p:nvSpPr>
        <p:spPr>
          <a:xfrm>
            <a:off x="4251582" y="1533196"/>
            <a:ext cx="7343518" cy="471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u="sng" dirty="0" smtClean="0"/>
              <a:t>Detection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Discovery of a novel coronavirus associated with a cluster of pneumonia cases (n=59) linked to a fish market (?) in Wuhan, China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happening now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 of MRSA isolates associated with an outbreak in a neonatal intensive care unit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Identification of chikungunya virus as an unrealized cause of pediatric meningitis in Bangladesh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study, guest lecture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7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r="49912"/>
          <a:stretch/>
        </p:blipFill>
        <p:spPr bwMode="auto">
          <a:xfrm>
            <a:off x="1268842" y="1161182"/>
            <a:ext cx="2408239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97D09C5-6685-B444-A5E8-736F47FA4B53}"/>
              </a:ext>
            </a:extLst>
          </p:cNvPr>
          <p:cNvSpPr txBox="1">
            <a:spLocks/>
          </p:cNvSpPr>
          <p:nvPr/>
        </p:nvSpPr>
        <p:spPr>
          <a:xfrm>
            <a:off x="4251582" y="1533196"/>
            <a:ext cx="7343518" cy="471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u="sng" dirty="0" smtClean="0"/>
              <a:t>’Snapshot’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Ebola relapse post-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mAb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treatment linked to a latent virus infection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happening now, guest lecture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Lassa fever cases linked to independent spillovers from animal reservoir, not human-to-human transmission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Congenital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Zika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syndrome cases in Angola linked to a virus introduction from Brazil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study, guest lecture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8" r="24735"/>
          <a:stretch/>
        </p:blipFill>
        <p:spPr bwMode="auto">
          <a:xfrm>
            <a:off x="1268842" y="1161181"/>
            <a:ext cx="2443162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97D09C5-6685-B444-A5E8-736F47FA4B53}"/>
              </a:ext>
            </a:extLst>
          </p:cNvPr>
          <p:cNvSpPr txBox="1">
            <a:spLocks/>
          </p:cNvSpPr>
          <p:nvPr/>
        </p:nvSpPr>
        <p:spPr>
          <a:xfrm>
            <a:off x="4251582" y="1533195"/>
            <a:ext cx="7343518" cy="5051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u="sng" dirty="0" smtClean="0"/>
              <a:t>Transmission chain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tuberculosis strain transmission to uncover the drivers of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MDR tuberculosis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epidemic in Shanghai,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China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study, guest lecture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Near real-time monitoring of HIV transmission clusters to support public health responses in BC, Canada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Identification of bacterial transmission pathways to investigate a persistent hospital and community outbreak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5"/>
          <a:stretch/>
        </p:blipFill>
        <p:spPr bwMode="auto">
          <a:xfrm>
            <a:off x="1268842" y="1246910"/>
            <a:ext cx="2400300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339" y="6584303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Grubaugh et al., 2019. Tracking virus outbreaks in the twenty-first century. </a:t>
            </a:r>
            <a:r>
              <a:rPr lang="en-US" sz="1200" i="1" dirty="0"/>
              <a:t>Nature Microbiology</a:t>
            </a:r>
          </a:p>
          <a:p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97D09C5-6685-B444-A5E8-736F47FA4B53}"/>
              </a:ext>
            </a:extLst>
          </p:cNvPr>
          <p:cNvSpPr txBox="1">
            <a:spLocks/>
          </p:cNvSpPr>
          <p:nvPr/>
        </p:nvSpPr>
        <p:spPr>
          <a:xfrm>
            <a:off x="4251582" y="1533196"/>
            <a:ext cx="7343518" cy="471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u="sng" dirty="0" smtClean="0"/>
              <a:t>Spread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the global evolution and spread of artemisinin resistant malaria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Reconstructing the emergence and history of HIV-1 in North America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Uncovering the epidemiological factors that spread and sustained the West Africa Ebola epidemic (</a:t>
            </a: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54" y="1751050"/>
            <a:ext cx="6770417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The future of </a:t>
            </a:r>
            <a:r>
              <a:rPr lang="en-US" strike="sngStrike" dirty="0"/>
              <a:t>genomic</a:t>
            </a:r>
            <a:r>
              <a:rPr lang="en-US" dirty="0"/>
              <a:t> precision epidemiology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5093" y="6584303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Ladner et al., 2019. Precision epidemiology for infectious disease control. </a:t>
            </a:r>
            <a:r>
              <a:rPr lang="en-US" sz="1200" i="1" dirty="0"/>
              <a:t>Nature Medicine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41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There is an outbreak of Disease X:</a:t>
            </a:r>
            <a:br>
              <a:rPr lang="en-US" sz="6000" dirty="0">
                <a:solidFill>
                  <a:schemeClr val="bg1"/>
                </a:solidFill>
                <a:latin typeface="+mn-lt"/>
              </a:rPr>
            </a:br>
            <a:r>
              <a:rPr lang="en-US" sz="6000" dirty="0">
                <a:solidFill>
                  <a:schemeClr val="bg1"/>
                </a:solidFill>
                <a:latin typeface="+mn-lt"/>
              </a:rPr>
              <a:t>How do we make decisions based on limited data?</a:t>
            </a:r>
          </a:p>
        </p:txBody>
      </p:sp>
    </p:spTree>
    <p:extLst>
      <p:ext uri="{BB962C8B-B14F-4D97-AF65-F5344CB8AC3E}">
        <p14:creationId xmlns:p14="http://schemas.microsoft.com/office/powerpoint/2010/main" val="21449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804564"/>
            <a:ext cx="8111933" cy="5422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88613" y="6384978"/>
            <a:ext cx="230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Credit: Trevor Bedford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True transmission network</a:t>
            </a:r>
          </a:p>
        </p:txBody>
      </p:sp>
    </p:spTree>
    <p:extLst>
      <p:ext uri="{BB962C8B-B14F-4D97-AF65-F5344CB8AC3E}">
        <p14:creationId xmlns:p14="http://schemas.microsoft.com/office/powerpoint/2010/main" val="48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80" y="590244"/>
            <a:ext cx="8111933" cy="5422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79" y="804564"/>
            <a:ext cx="8111934" cy="54221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Surveillance network</a:t>
            </a:r>
          </a:p>
        </p:txBody>
      </p:sp>
    </p:spTree>
    <p:extLst>
      <p:ext uri="{BB962C8B-B14F-4D97-AF65-F5344CB8AC3E}">
        <p14:creationId xmlns:p14="http://schemas.microsoft.com/office/powerpoint/2010/main" val="20660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635500" y="2616200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57126" y="2616200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573126" y="1174746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043652" y="33109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76226" y="47587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77426" y="4771433"/>
            <a:ext cx="381000" cy="384048"/>
          </a:xfrm>
          <a:prstGeom prst="ellipse">
            <a:avLst/>
          </a:prstGeom>
          <a:solidFill>
            <a:srgbClr val="69A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84039"/>
          <a:stretch/>
        </p:blipFill>
        <p:spPr>
          <a:xfrm>
            <a:off x="1776680" y="5372100"/>
            <a:ext cx="8111933" cy="86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804564"/>
            <a:ext cx="8111933" cy="54221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Unknown transmission network</a:t>
            </a:r>
          </a:p>
        </p:txBody>
      </p:sp>
    </p:spTree>
    <p:extLst>
      <p:ext uri="{BB962C8B-B14F-4D97-AF65-F5344CB8AC3E}">
        <p14:creationId xmlns:p14="http://schemas.microsoft.com/office/powerpoint/2010/main" val="12230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590244"/>
            <a:ext cx="8111933" cy="5422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74" y="590244"/>
            <a:ext cx="8111934" cy="5422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80" y="543410"/>
            <a:ext cx="8182000" cy="5469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680" y="804563"/>
            <a:ext cx="8111933" cy="54221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Putting the pieces together</a:t>
            </a:r>
          </a:p>
        </p:txBody>
      </p:sp>
    </p:spTree>
    <p:extLst>
      <p:ext uri="{BB962C8B-B14F-4D97-AF65-F5344CB8AC3E}">
        <p14:creationId xmlns:p14="http://schemas.microsoft.com/office/powerpoint/2010/main" val="7936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548184"/>
            <a:ext cx="11642912" cy="59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Outbreak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1" y="1726726"/>
            <a:ext cx="6015061" cy="4020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3" y="1745058"/>
            <a:ext cx="5950130" cy="39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+mn-lt"/>
              </a:rPr>
              <a:t>The course: </a:t>
            </a:r>
            <a:br>
              <a:rPr lang="en-US" sz="6000" dirty="0" smtClean="0">
                <a:solidFill>
                  <a:schemeClr val="bg1"/>
                </a:solidFill>
                <a:latin typeface="+mn-lt"/>
              </a:rPr>
            </a:br>
            <a:r>
              <a:rPr lang="en-US" sz="6000" dirty="0" smtClean="0">
                <a:solidFill>
                  <a:schemeClr val="bg1"/>
                </a:solidFill>
                <a:latin typeface="+mn-lt"/>
              </a:rPr>
              <a:t>what to expect, how to succeed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3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What you will learn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81683" y="1592255"/>
            <a:ext cx="6310317" cy="4718050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Pathogen/trait detection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Outbreak/epidemic investigation</a:t>
            </a:r>
          </a:p>
          <a:p>
            <a:r>
              <a:rPr lang="en-US" dirty="0"/>
              <a:t>Critically evaluate gen epi investigations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How/when is genomic data helpful?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the data/methods appropriate?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the results inform decisions?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to convey info to the public?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592255"/>
            <a:ext cx="4891088" cy="471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Microbial evolution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Next-generation sequencing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to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Methodology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Metagenomics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Alignments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Phylogenetic reconstruction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 annotation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visualization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Measuring selection pressures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12192000" cy="59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8" y="3340100"/>
            <a:ext cx="10515600" cy="4351338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Bios: </a:t>
            </a:r>
            <a:r>
              <a:rPr lang="en-US" sz="3600" dirty="0">
                <a:hlinkClick r:id="rId3"/>
              </a:rPr>
              <a:t>http://grubaughlab.com/team/</a:t>
            </a:r>
            <a:endParaRPr lang="en-US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Instructors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2" y="1511300"/>
            <a:ext cx="9801225" cy="3081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700" y="1511300"/>
            <a:ext cx="2313500" cy="30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We use virus genomics to study epidemiology</a:t>
            </a:r>
            <a:endParaRPr lang="en-US" dirty="0"/>
          </a:p>
        </p:txBody>
      </p:sp>
      <p:pic>
        <p:nvPicPr>
          <p:cNvPr id="1026" name="Picture 2" descr="https://grubaughlab.wpengine.com/wp-content/uploads/2017/12/cropped-cropped-Screenshot-2017-12-20-13.58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391478"/>
            <a:ext cx="67437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1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2224"/>
            <a:ext cx="10515600" cy="5349875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Canvas</a:t>
            </a:r>
            <a:r>
              <a:rPr lang="en-US" dirty="0" smtClean="0"/>
              <a:t>: all files are (or will be) uploaded and linked to each class</a:t>
            </a:r>
            <a:endParaRPr lang="en-US" dirty="0"/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Archive: </a:t>
            </a:r>
            <a:r>
              <a:rPr lang="en-US" dirty="0">
                <a:hlinkClick r:id="rId3"/>
              </a:rPr>
              <a:t>https://github.com/grubaughlab/EMD531_Gen-Epi-Inf-Dis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Where to find info?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80" y="1774929"/>
            <a:ext cx="6412720" cy="40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Phylogenetic Handbook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PDF provided, can buy used copies on Amazon</a:t>
            </a:r>
          </a:p>
          <a:p>
            <a:pPr lvl="1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This is not a </a:t>
            </a:r>
            <a:r>
              <a:rPr lang="en-US" u="sng" dirty="0" err="1">
                <a:solidFill>
                  <a:schemeClr val="bg2">
                    <a:lumMod val="50000"/>
                  </a:schemeClr>
                </a:solidFill>
              </a:rPr>
              <a:t>phylogenetics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 course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 all chapters covered in class, encourage further reading.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Utilize practices</a:t>
            </a:r>
          </a:p>
          <a:p>
            <a:r>
              <a:rPr lang="en-US" dirty="0"/>
              <a:t>Online tutorials</a:t>
            </a:r>
          </a:p>
          <a:p>
            <a:r>
              <a:rPr lang="en-US" dirty="0"/>
              <a:t>Review articles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PDFs provided</a:t>
            </a:r>
          </a:p>
          <a:p>
            <a:r>
              <a:rPr lang="en-US" dirty="0"/>
              <a:t>Primary literature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PDFs provided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Readings</a:t>
            </a:r>
          </a:p>
        </p:txBody>
      </p:sp>
    </p:spTree>
    <p:extLst>
      <p:ext uri="{BB962C8B-B14F-4D97-AF65-F5344CB8AC3E}">
        <p14:creationId xmlns:p14="http://schemas.microsoft.com/office/powerpoint/2010/main" val="197386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Schedule (part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4011" y="5997575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No midterm exam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04" y="1549266"/>
            <a:ext cx="9182100" cy="40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Clinical </a:t>
            </a:r>
            <a:r>
              <a:rPr lang="en-US" dirty="0" err="1"/>
              <a:t>metagenomic</a:t>
            </a:r>
            <a:r>
              <a:rPr lang="en-US" dirty="0"/>
              <a:t> analysis using </a:t>
            </a:r>
            <a:r>
              <a:rPr lang="en-US" dirty="0" err="1" smtClean="0"/>
              <a:t>Idseq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Public </a:t>
            </a:r>
            <a:r>
              <a:rPr lang="en-US" dirty="0"/>
              <a:t>repositories and multi-sequence alignments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Phylogenetic tree </a:t>
            </a:r>
            <a:r>
              <a:rPr lang="en-US" dirty="0" smtClean="0"/>
              <a:t>reconstruction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Interactive </a:t>
            </a:r>
            <a:r>
              <a:rPr lang="en-US" dirty="0" err="1"/>
              <a:t>phylogenetics</a:t>
            </a:r>
            <a:r>
              <a:rPr lang="en-US" dirty="0"/>
              <a:t> using </a:t>
            </a:r>
            <a:r>
              <a:rPr lang="en-US" dirty="0" err="1" smtClean="0"/>
              <a:t>Nextstrain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Estimating </a:t>
            </a:r>
            <a:r>
              <a:rPr lang="en-US" dirty="0"/>
              <a:t>selection using </a:t>
            </a:r>
            <a:r>
              <a:rPr lang="en-US" dirty="0" err="1"/>
              <a:t>Datamonkey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start each in class (please prep before!)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start lectures 11-15 with 20m of discussion</a:t>
            </a:r>
          </a:p>
          <a:p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due on Mar </a:t>
            </a:r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en-US" b="1" u="sng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before class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Informal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Nextstrain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presentations during Mar 6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6AE4F531-F5DF-3F49-9DBD-B78E1BE71E83}"/>
              </a:ext>
            </a:extLst>
          </p:cNvPr>
          <p:cNvSpPr txBox="1">
            <a:spLocks/>
          </p:cNvSpPr>
          <p:nvPr/>
        </p:nvSpPr>
        <p:spPr>
          <a:xfrm>
            <a:off x="328613" y="365126"/>
            <a:ext cx="11544300" cy="8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is </a:t>
            </a:r>
            <a:r>
              <a:rPr lang="en-US" i="1" dirty="0" smtClean="0"/>
              <a:t>not</a:t>
            </a:r>
            <a:r>
              <a:rPr lang="en-US" dirty="0" smtClean="0"/>
              <a:t> molecular epidemiology</a:t>
            </a:r>
            <a:endParaRPr lang="en-US" dirty="0"/>
          </a:p>
        </p:txBody>
      </p:sp>
      <p:pic>
        <p:nvPicPr>
          <p:cNvPr id="1026" name="Picture 2" descr=". Polymerase chain reaction-restriction fragment length polymor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3" y="1246910"/>
            <a:ext cx="7035800" cy="50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78112" y="6576367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/>
              <a:t>Kordick</a:t>
            </a:r>
            <a:r>
              <a:rPr lang="en-US" sz="1200" dirty="0" smtClean="0"/>
              <a:t> &amp; </a:t>
            </a:r>
            <a:r>
              <a:rPr lang="en-US" sz="1200" dirty="0" err="1" smtClean="0"/>
              <a:t>Breitschwerdt</a:t>
            </a:r>
            <a:r>
              <a:rPr lang="en-US" sz="1200" dirty="0" smtClean="0"/>
              <a:t>, 1998. </a:t>
            </a:r>
            <a:r>
              <a:rPr lang="en-US" sz="1200" dirty="0"/>
              <a:t>Persistent Infection of Pets within a Household with Three </a:t>
            </a:r>
            <a:r>
              <a:rPr lang="en-US" sz="1200" i="1" dirty="0" err="1"/>
              <a:t>Bartonella</a:t>
            </a:r>
            <a:r>
              <a:rPr lang="en-US" sz="1200" dirty="0"/>
              <a:t> </a:t>
            </a:r>
            <a:r>
              <a:rPr lang="en-US" sz="1200" dirty="0" smtClean="0"/>
              <a:t>Species. </a:t>
            </a:r>
            <a:r>
              <a:rPr lang="en-US" sz="1200" i="1" dirty="0" smtClean="0"/>
              <a:t>Emerging Infectious Diseases</a:t>
            </a:r>
            <a:endParaRPr lang="en-US" sz="1200" i="1" dirty="0"/>
          </a:p>
          <a:p>
            <a:pPr algn="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09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dirty="0" smtClean="0"/>
              <a:t>exercise 1, we will be using </a:t>
            </a:r>
            <a:r>
              <a:rPr lang="en-US" u="sng" dirty="0" err="1" smtClean="0"/>
              <a:t>IDseq</a:t>
            </a:r>
            <a:r>
              <a:rPr lang="en-US" dirty="0" smtClean="0"/>
              <a:t>, a cloud-based metagenomics program.</a:t>
            </a:r>
          </a:p>
          <a:p>
            <a:r>
              <a:rPr lang="en-US" dirty="0" smtClean="0"/>
              <a:t>You will receive your </a:t>
            </a:r>
            <a:r>
              <a:rPr lang="en-US" u="sng" dirty="0" smtClean="0"/>
              <a:t>log-in from </a:t>
            </a:r>
            <a:r>
              <a:rPr lang="en-US" u="sng" dirty="0" err="1" smtClean="0"/>
              <a:t>IDseq</a:t>
            </a:r>
            <a:r>
              <a:rPr lang="en-US" u="sng" dirty="0" smtClean="0"/>
              <a:t> via email.</a:t>
            </a:r>
            <a:endParaRPr lang="en-US" u="sng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60" y="2934417"/>
            <a:ext cx="6042880" cy="38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/>
          </a:bodyPr>
          <a:lstStyle/>
          <a:p>
            <a:r>
              <a:rPr lang="en-US" dirty="0"/>
              <a:t>For exercises #2-5, will need to identify a </a:t>
            </a:r>
            <a:r>
              <a:rPr lang="en-US" u="sng" dirty="0"/>
              <a:t>pathogen and question</a:t>
            </a:r>
            <a:r>
              <a:rPr lang="en-US" dirty="0"/>
              <a:t> (spatial/temporal) that can be answered with data in a public repository.</a:t>
            </a:r>
          </a:p>
          <a:p>
            <a:r>
              <a:rPr lang="en-US" dirty="0"/>
              <a:t>Example </a:t>
            </a:r>
            <a:r>
              <a:rPr lang="en-US" dirty="0" smtClean="0"/>
              <a:t>questions – </a:t>
            </a:r>
            <a:r>
              <a:rPr lang="en-US" u="sng" dirty="0" smtClean="0"/>
              <a:t>start thinking about these now!:</a:t>
            </a:r>
            <a:endParaRPr lang="en-US" u="sng" dirty="0"/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did pathogen X outbreak in location Y start?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was the likely origin of pathogen X into location Y?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all pathogen X outbreaks in region Z related?</a:t>
            </a:r>
          </a:p>
          <a:p>
            <a:pPr lvl="1"/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example = When was 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Zika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virus introduced into Brazil?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Virus = complete genome or segment coding sequence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Bacteria/protozoa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focus on single gene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 smtClean="0"/>
              <a:t>Repositories</a:t>
            </a:r>
          </a:p>
          <a:p>
            <a:r>
              <a:rPr lang="en-US" sz="3200" dirty="0" smtClean="0"/>
              <a:t>Virus</a:t>
            </a:r>
            <a:endParaRPr lang="en-US" sz="3200" dirty="0">
              <a:hlinkClick r:id="rId2"/>
            </a:endParaRPr>
          </a:p>
          <a:p>
            <a:pPr lvl="1"/>
            <a:r>
              <a:rPr lang="en-US" sz="2800" dirty="0">
                <a:hlinkClick r:id="rId2"/>
              </a:rPr>
              <a:t>https://www.ncbi.nlm.nih.gov/genome/viruses/variation/</a:t>
            </a:r>
            <a:endParaRPr lang="en-US" sz="2800" dirty="0">
              <a:hlinkClick r:id="rId3"/>
            </a:endParaRPr>
          </a:p>
          <a:p>
            <a:pPr lvl="1"/>
            <a:r>
              <a:rPr lang="en-US" sz="2800" dirty="0">
                <a:hlinkClick r:id="rId3"/>
              </a:rPr>
              <a:t>https://www.ncbi.nlm.nih.gov/labs/virus/vssi/#/find-data/virus</a:t>
            </a:r>
            <a:endParaRPr lang="en-US" sz="2800" dirty="0"/>
          </a:p>
          <a:p>
            <a:pPr lvl="1"/>
            <a:r>
              <a:rPr lang="en-US" sz="2800" dirty="0">
                <a:hlinkClick r:id="rId4"/>
              </a:rPr>
              <a:t>https://www.viprbrc.org/brc/home.spg?decorator=vipr</a:t>
            </a:r>
            <a:endParaRPr lang="en-US" sz="2800" dirty="0"/>
          </a:p>
          <a:p>
            <a:r>
              <a:rPr lang="en-US" sz="3200" dirty="0"/>
              <a:t>Bacteria</a:t>
            </a:r>
            <a:endParaRPr lang="en-US" sz="3200" dirty="0">
              <a:hlinkClick r:id="rId2"/>
            </a:endParaRPr>
          </a:p>
          <a:p>
            <a:pPr lvl="1"/>
            <a:r>
              <a:rPr lang="en-US" sz="2800" dirty="0">
                <a:hlinkClick r:id="rId5"/>
              </a:rPr>
              <a:t>https://www.ncbi.nlm.nih.gov/genome/microbes/</a:t>
            </a:r>
            <a:endParaRPr lang="en-US" sz="2800" dirty="0"/>
          </a:p>
          <a:p>
            <a:pPr lvl="1"/>
            <a:r>
              <a:rPr lang="en-US" sz="2800" dirty="0">
                <a:hlinkClick r:id="rId6"/>
              </a:rPr>
              <a:t>https://bacteria.ensembl.org/index.html</a:t>
            </a:r>
            <a:endParaRPr lang="en-US" sz="2800" dirty="0"/>
          </a:p>
          <a:p>
            <a:pPr lvl="1"/>
            <a:r>
              <a:rPr lang="en-US" sz="2800" dirty="0">
                <a:hlinkClick r:id="rId7"/>
              </a:rPr>
              <a:t>http://mbgd.genome.ad.jp/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6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exercises 2-3, you will need to download </a:t>
            </a:r>
            <a:r>
              <a:rPr lang="en-US" sz="3200" u="sng" dirty="0" err="1" smtClean="0"/>
              <a:t>UGene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2069190"/>
            <a:ext cx="6876702" cy="46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6093" y="1439855"/>
            <a:ext cx="11956152" cy="47180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exercise 4, you will build a </a:t>
            </a:r>
            <a:r>
              <a:rPr lang="en-US" sz="3200" u="sng" dirty="0" err="1" smtClean="0"/>
              <a:t>Nextstrain</a:t>
            </a:r>
            <a:r>
              <a:rPr lang="en-US" sz="3200" u="sng" dirty="0" smtClean="0"/>
              <a:t> community page</a:t>
            </a:r>
          </a:p>
          <a:p>
            <a:pPr lvl="1"/>
            <a:r>
              <a:rPr lang="en-US" dirty="0" smtClean="0"/>
              <a:t>Main website: </a:t>
            </a:r>
            <a:r>
              <a:rPr lang="en-US" dirty="0">
                <a:hlinkClick r:id="rId2"/>
              </a:rPr>
              <a:t>https://nextstrain.org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West Nile virus: </a:t>
            </a:r>
            <a:r>
              <a:rPr lang="en-US" dirty="0">
                <a:hlinkClick r:id="rId3"/>
              </a:rPr>
              <a:t>https://nextstrain.org/WNV/NA</a:t>
            </a:r>
            <a:endParaRPr lang="en-US" dirty="0" smtClean="0"/>
          </a:p>
          <a:p>
            <a:pPr lvl="2"/>
            <a:r>
              <a:rPr lang="en-US" dirty="0" smtClean="0"/>
              <a:t>Tuberculosis: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nextstrain.org/tb/global</a:t>
            </a:r>
            <a:endParaRPr lang="en-US" dirty="0" smtClean="0"/>
          </a:p>
          <a:p>
            <a:pPr lvl="1"/>
            <a:r>
              <a:rPr lang="en-US" dirty="0" smtClean="0"/>
              <a:t>Community pages from the Grubaugh Lab:</a:t>
            </a:r>
          </a:p>
          <a:p>
            <a:pPr lvl="2"/>
            <a:r>
              <a:rPr lang="en-US" dirty="0" smtClean="0"/>
              <a:t>Powassan virus in New England: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nextstrain.org/community/grubaughlab/powassan-genomics</a:t>
            </a:r>
            <a:endParaRPr lang="en-US" dirty="0" smtClean="0"/>
          </a:p>
          <a:p>
            <a:pPr lvl="2"/>
            <a:r>
              <a:rPr lang="en-US" dirty="0" smtClean="0"/>
              <a:t>Dengue virus 1 in Brazil: </a:t>
            </a:r>
            <a:r>
              <a:rPr lang="en-US" dirty="0">
                <a:hlinkClick r:id="rId6"/>
              </a:rPr>
              <a:t>https://nextstrain.org/community/grubaughlab/DENV-genomics/DENV1-Brazil</a:t>
            </a:r>
            <a:endParaRPr lang="en-US" dirty="0" smtClean="0"/>
          </a:p>
          <a:p>
            <a:pPr lvl="2"/>
            <a:r>
              <a:rPr lang="en-US" dirty="0" err="1" smtClean="0"/>
              <a:t>Zika</a:t>
            </a:r>
            <a:r>
              <a:rPr lang="en-US" dirty="0" smtClean="0"/>
              <a:t> virus in Puerto Rico: </a:t>
            </a:r>
            <a:r>
              <a:rPr lang="en-US" dirty="0">
                <a:hlinkClick r:id="rId7"/>
              </a:rPr>
              <a:t>https://nextstrain.org/community/grubaughlab/ZIKV-PR</a:t>
            </a:r>
            <a:endParaRPr lang="en-US" dirty="0" smtClean="0"/>
          </a:p>
          <a:p>
            <a:r>
              <a:rPr lang="en-US" sz="3200" dirty="0" smtClean="0"/>
              <a:t>Get started on the installation ASAP</a:t>
            </a:r>
          </a:p>
          <a:p>
            <a:pPr lvl="1"/>
            <a:r>
              <a:rPr lang="en-US" dirty="0">
                <a:hlinkClick r:id="rId8"/>
              </a:rPr>
              <a:t>https://github.com/grubaughlab/nextstrain_course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39855"/>
            <a:ext cx="10515600" cy="47180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 exercise 5, you will use </a:t>
            </a:r>
            <a:r>
              <a:rPr lang="en-US" sz="3200" u="sng" dirty="0" err="1" smtClean="0"/>
              <a:t>Datamonkey</a:t>
            </a:r>
            <a:endParaRPr lang="en-US" sz="3200" u="sng" dirty="0" smtClean="0"/>
          </a:p>
          <a:p>
            <a:r>
              <a:rPr lang="en-US" sz="2800" dirty="0" smtClean="0"/>
              <a:t>This is an open-source online tool, no registration or downloads are needed.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7" y="2602342"/>
            <a:ext cx="8958468" cy="42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Schedule (part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93" y="1627257"/>
            <a:ext cx="10695539" cy="33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Case study presentations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19537"/>
            <a:ext cx="10515600" cy="5213608"/>
          </a:xfrm>
        </p:spPr>
        <p:txBody>
          <a:bodyPr>
            <a:normAutofit/>
          </a:bodyPr>
          <a:lstStyle/>
          <a:p>
            <a:r>
              <a:rPr lang="en-US" dirty="0"/>
              <a:t>Use a paper as a guide to answer the following:</a:t>
            </a:r>
          </a:p>
          <a:p>
            <a:pPr lvl="1"/>
            <a:r>
              <a:rPr lang="en-US" u="sng" dirty="0" smtClean="0"/>
              <a:t>Problem: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do the authors address in the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paper?</a:t>
            </a:r>
          </a:p>
          <a:p>
            <a:pPr lvl="1"/>
            <a:r>
              <a:rPr lang="en-US" u="sng" dirty="0" smtClean="0"/>
              <a:t>Design: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study design and how did the authors use genomics to address the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problem?</a:t>
            </a:r>
          </a:p>
          <a:p>
            <a:pPr lvl="1"/>
            <a:r>
              <a:rPr lang="en-US" u="sng" dirty="0" smtClean="0"/>
              <a:t>Inform: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did the results reveal and how did (or could) this information inform public health or clinical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decisions?</a:t>
            </a:r>
          </a:p>
          <a:p>
            <a:pPr lvl="1"/>
            <a:r>
              <a:rPr lang="en-US" u="sng" dirty="0" smtClean="0"/>
              <a:t>Future: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could you build upon this to improve future investigations or control measures?</a:t>
            </a:r>
          </a:p>
          <a:p>
            <a:pPr lvl="1"/>
            <a:r>
              <a:rPr lang="en-US" u="sng" dirty="0" smtClean="0"/>
              <a:t>Public: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would you present this information to the general public?</a:t>
            </a:r>
          </a:p>
          <a:p>
            <a:r>
              <a:rPr lang="en-US" dirty="0" smtClean="0"/>
              <a:t>30 </a:t>
            </a:r>
            <a:r>
              <a:rPr lang="en-US" dirty="0"/>
              <a:t>minute presentation (lecture + discussion)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Individual or small groups (depending on class size)</a:t>
            </a:r>
          </a:p>
          <a:p>
            <a:pPr lvl="2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 smtClean="0"/>
              <a:t>Student evaluations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1" y="1529229"/>
            <a:ext cx="11253904" cy="41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How to be successful?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2963" y="1957387"/>
            <a:ext cx="10515600" cy="4404307"/>
          </a:xfrm>
        </p:spPr>
        <p:txBody>
          <a:bodyPr>
            <a:normAutofit/>
          </a:bodyPr>
          <a:lstStyle/>
          <a:p>
            <a:r>
              <a:rPr lang="en-US" sz="4000" dirty="0"/>
              <a:t>Come to class ready to participate</a:t>
            </a:r>
          </a:p>
          <a:p>
            <a:pPr lvl="1"/>
            <a:r>
              <a:rPr lang="en-US" sz="32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 your computer!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 ahead (especially exercises)</a:t>
            </a:r>
          </a:p>
          <a:p>
            <a:r>
              <a:rPr lang="en-US" sz="3600" dirty="0"/>
              <a:t>Don’t wait until the last minute</a:t>
            </a:r>
          </a:p>
          <a:p>
            <a:r>
              <a:rPr lang="en-US" sz="3600" dirty="0"/>
              <a:t>Ask questions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6AE4F531-F5DF-3F49-9DBD-B78E1BE71E83}"/>
              </a:ext>
            </a:extLst>
          </p:cNvPr>
          <p:cNvSpPr txBox="1">
            <a:spLocks/>
          </p:cNvSpPr>
          <p:nvPr/>
        </p:nvSpPr>
        <p:spPr>
          <a:xfrm>
            <a:off x="328613" y="365126"/>
            <a:ext cx="11544300" cy="8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</a:t>
            </a:r>
            <a:r>
              <a:rPr lang="en-US" i="1" dirty="0" smtClean="0"/>
              <a:t>is</a:t>
            </a:r>
            <a:r>
              <a:rPr lang="en-US" dirty="0" smtClean="0"/>
              <a:t> genomic epidemiology</a:t>
            </a:r>
            <a:endParaRPr lang="en-US" dirty="0"/>
          </a:p>
        </p:txBody>
      </p:sp>
      <p:pic>
        <p:nvPicPr>
          <p:cNvPr id="4" name="WN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7199" y="1464625"/>
            <a:ext cx="9625199" cy="43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4" y="630235"/>
            <a:ext cx="6747924" cy="4157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101" y="5472112"/>
            <a:ext cx="9477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http://grubaughlab.com/2020-opportunities-for-mph-students/</a:t>
            </a:r>
            <a:endParaRPr lang="en-US" sz="28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140038" y="2238364"/>
            <a:ext cx="4624392" cy="1865320"/>
          </a:xfrm>
        </p:spPr>
        <p:txBody>
          <a:bodyPr>
            <a:normAutofit/>
          </a:bodyPr>
          <a:lstStyle/>
          <a:p>
            <a:r>
              <a:rPr lang="en-US" sz="4000" dirty="0"/>
              <a:t>Summer internships</a:t>
            </a:r>
          </a:p>
          <a:p>
            <a:r>
              <a:rPr lang="en-US" sz="4000" dirty="0"/>
              <a:t>Thesis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Donut 12"/>
          <p:cNvSpPr/>
          <p:nvPr/>
        </p:nvSpPr>
        <p:spPr>
          <a:xfrm>
            <a:off x="6757988" y="742950"/>
            <a:ext cx="396338" cy="342900"/>
          </a:xfrm>
          <a:prstGeom prst="donut">
            <a:avLst>
              <a:gd name="adj" fmla="val 1642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119" y="2846943"/>
            <a:ext cx="11544300" cy="881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n-lt"/>
              </a:rPr>
              <a:t>Pathogen genomics for public health</a:t>
            </a:r>
          </a:p>
        </p:txBody>
      </p:sp>
    </p:spTree>
    <p:extLst>
      <p:ext uri="{BB962C8B-B14F-4D97-AF65-F5344CB8AC3E}">
        <p14:creationId xmlns:p14="http://schemas.microsoft.com/office/powerpoint/2010/main" val="3116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6AE4F531-F5DF-3F49-9DBD-B78E1BE71E83}"/>
              </a:ext>
            </a:extLst>
          </p:cNvPr>
          <p:cNvSpPr txBox="1">
            <a:spLocks/>
          </p:cNvSpPr>
          <p:nvPr/>
        </p:nvSpPr>
        <p:spPr>
          <a:xfrm>
            <a:off x="328613" y="365126"/>
            <a:ext cx="11544300" cy="8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Pathogen genomics revolution in public health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EC7CB75-3F91-1143-AF8B-8FCDC55BD20B}"/>
              </a:ext>
            </a:extLst>
          </p:cNvPr>
          <p:cNvSpPr txBox="1">
            <a:spLocks/>
          </p:cNvSpPr>
          <p:nvPr/>
        </p:nvSpPr>
        <p:spPr>
          <a:xfrm>
            <a:off x="441577" y="1478223"/>
            <a:ext cx="11431336" cy="496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u="sng" dirty="0"/>
              <a:t>Needs:</a:t>
            </a:r>
          </a:p>
          <a:p>
            <a:r>
              <a:rPr lang="en-US" sz="2600" dirty="0"/>
              <a:t>Earlier detection and more precise investigation of outbreaks</a:t>
            </a:r>
          </a:p>
          <a:p>
            <a:r>
              <a:rPr lang="en-US" sz="2600" dirty="0"/>
              <a:t>More detailed knowledge of pathogen evolution and spread to inform control</a:t>
            </a:r>
          </a:p>
          <a:p>
            <a:r>
              <a:rPr lang="en-US" sz="2600" dirty="0"/>
              <a:t>Rapid diagnostics for individualize medicine</a:t>
            </a:r>
          </a:p>
          <a:p>
            <a:r>
              <a:rPr lang="en-US" sz="2600" dirty="0"/>
              <a:t>Standardized </a:t>
            </a:r>
            <a:r>
              <a:rPr lang="en-US" sz="2600" dirty="0" smtClean="0"/>
              <a:t>assays</a:t>
            </a:r>
          </a:p>
        </p:txBody>
      </p:sp>
    </p:spTree>
    <p:extLst>
      <p:ext uri="{BB962C8B-B14F-4D97-AF65-F5344CB8AC3E}">
        <p14:creationId xmlns:p14="http://schemas.microsoft.com/office/powerpoint/2010/main" val="20274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6AE4F531-F5DF-3F49-9DBD-B78E1BE71E83}"/>
              </a:ext>
            </a:extLst>
          </p:cNvPr>
          <p:cNvSpPr txBox="1">
            <a:spLocks/>
          </p:cNvSpPr>
          <p:nvPr/>
        </p:nvSpPr>
        <p:spPr>
          <a:xfrm>
            <a:off x="328613" y="365126"/>
            <a:ext cx="11544300" cy="8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Pathogen genomics revolution in public health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EC7CB75-3F91-1143-AF8B-8FCDC55BD20B}"/>
              </a:ext>
            </a:extLst>
          </p:cNvPr>
          <p:cNvSpPr txBox="1">
            <a:spLocks/>
          </p:cNvSpPr>
          <p:nvPr/>
        </p:nvSpPr>
        <p:spPr>
          <a:xfrm>
            <a:off x="441577" y="1478223"/>
            <a:ext cx="11431336" cy="4967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Needs:</a:t>
            </a:r>
          </a:p>
          <a:p>
            <a:r>
              <a:rPr lang="en-US" dirty="0"/>
              <a:t>Earlier detection and more precise investigation of outbreaks</a:t>
            </a:r>
          </a:p>
          <a:p>
            <a:r>
              <a:rPr lang="en-US" dirty="0"/>
              <a:t>More detailed knowledge of pathogen evolution and spread to inform control</a:t>
            </a:r>
          </a:p>
          <a:p>
            <a:r>
              <a:rPr lang="en-US" dirty="0"/>
              <a:t>Rapid diagnostics for individualize medicine</a:t>
            </a:r>
          </a:p>
          <a:p>
            <a:r>
              <a:rPr lang="en-US" dirty="0"/>
              <a:t>Standardized assays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Why genomics, why now?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Growing repositories of pathogen genomic data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Growing knowledge of genes/mutations linked to phenotypes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Decreasing costs of high-throughput sequencing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Increasing availability of useful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27133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CFC6A9-FF8D-A145-8D0A-6381C437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90" y="0"/>
            <a:ext cx="4808598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97D09C5-6685-B444-A5E8-736F47FA4B53}"/>
              </a:ext>
            </a:extLst>
          </p:cNvPr>
          <p:cNvSpPr txBox="1">
            <a:spLocks/>
          </p:cNvSpPr>
          <p:nvPr/>
        </p:nvSpPr>
        <p:spPr>
          <a:xfrm>
            <a:off x="1355982" y="1612036"/>
            <a:ext cx="4457700" cy="471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“Wet” lab:</a:t>
            </a:r>
          </a:p>
          <a:p>
            <a:r>
              <a:rPr lang="en-US" sz="2400" dirty="0"/>
              <a:t>Microbial isolation</a:t>
            </a:r>
          </a:p>
          <a:p>
            <a:r>
              <a:rPr lang="en-US" sz="2400" dirty="0"/>
              <a:t>RNA or DNA extraction</a:t>
            </a:r>
          </a:p>
          <a:p>
            <a:r>
              <a:rPr lang="en-US" sz="2400" dirty="0"/>
              <a:t>Library preparation</a:t>
            </a:r>
          </a:p>
          <a:p>
            <a:r>
              <a:rPr lang="en-US" sz="2400" dirty="0"/>
              <a:t>Sequencing</a:t>
            </a:r>
          </a:p>
          <a:p>
            <a:pPr marL="0" indent="0">
              <a:buNone/>
            </a:pPr>
            <a:r>
              <a:rPr lang="en-US" sz="2400" u="sng" dirty="0"/>
              <a:t>“Dry” lab:</a:t>
            </a:r>
          </a:p>
          <a:p>
            <a:r>
              <a:rPr lang="en-US" sz="2400" dirty="0"/>
              <a:t>Data processing</a:t>
            </a:r>
          </a:p>
          <a:p>
            <a:r>
              <a:rPr lang="en-US" sz="2400" dirty="0"/>
              <a:t>Primary genomic analyses</a:t>
            </a:r>
          </a:p>
          <a:p>
            <a:r>
              <a:rPr lang="en-US" sz="2400" dirty="0"/>
              <a:t>Data interpretation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7304" y="6627167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Armstrong et al., 2019. Pathogen genomics in public health. </a:t>
            </a:r>
            <a:r>
              <a:rPr lang="en-US" sz="1200" i="1" dirty="0"/>
              <a:t>New England Journal of Medicine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75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gu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2" y="1161182"/>
            <a:ext cx="9703958" cy="546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613" y="365126"/>
            <a:ext cx="11544300" cy="881784"/>
          </a:xfrm>
        </p:spPr>
        <p:txBody>
          <a:bodyPr>
            <a:normAutofit/>
          </a:bodyPr>
          <a:lstStyle/>
          <a:p>
            <a:r>
              <a:rPr lang="en-US" dirty="0"/>
              <a:t>Pathogen genomic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339" y="6584303"/>
            <a:ext cx="9501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Grubaugh et al., 2019. Tracking virus outbreaks in the twenty-first century. </a:t>
            </a:r>
            <a:r>
              <a:rPr lang="en-US" sz="1200" i="1" dirty="0"/>
              <a:t>Nature Microbiology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633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25060</TotalTime>
  <Words>1147</Words>
  <Application>Microsoft Macintosh PowerPoint</Application>
  <PresentationFormat>Widescreen</PresentationFormat>
  <Paragraphs>207</Paragraphs>
  <Slides>40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Avenir Next</vt:lpstr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Pathogen genomics for public health</vt:lpstr>
      <vt:lpstr>PowerPoint Presentation</vt:lpstr>
      <vt:lpstr>PowerPoint Presentation</vt:lpstr>
      <vt:lpstr>Pathogen genomic process</vt:lpstr>
      <vt:lpstr>Pathogen genomic applications</vt:lpstr>
      <vt:lpstr>Pathogen genomic applications</vt:lpstr>
      <vt:lpstr>Pathogen genomic applications</vt:lpstr>
      <vt:lpstr>Pathogen genomic applications</vt:lpstr>
      <vt:lpstr>Pathogen genomic applications</vt:lpstr>
      <vt:lpstr>The future of genomic precision epidemiology</vt:lpstr>
      <vt:lpstr>There is an outbreak of Disease X: How do we make decisions based on limited data?</vt:lpstr>
      <vt:lpstr>True transmission network</vt:lpstr>
      <vt:lpstr>Surveillance network</vt:lpstr>
      <vt:lpstr>Unknown transmission network</vt:lpstr>
      <vt:lpstr>Putting the pieces together</vt:lpstr>
      <vt:lpstr>Outbreak reconstruction</vt:lpstr>
      <vt:lpstr>The course:  what to expect, how to succeed</vt:lpstr>
      <vt:lpstr>What you will learn</vt:lpstr>
      <vt:lpstr>PowerPoint Presentation</vt:lpstr>
      <vt:lpstr>Instructors</vt:lpstr>
      <vt:lpstr>We use virus genomics to study epidemiology</vt:lpstr>
      <vt:lpstr>Where to find info?</vt:lpstr>
      <vt:lpstr>Readings</vt:lpstr>
      <vt:lpstr>Schedule (part 1)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Schedule (part 2)</vt:lpstr>
      <vt:lpstr>Case study presentations</vt:lpstr>
      <vt:lpstr>Student evaluations</vt:lpstr>
      <vt:lpstr>How to be successful?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Grubaugh</dc:creator>
  <cp:lastModifiedBy>Nathan Grubaugh</cp:lastModifiedBy>
  <cp:revision>59</cp:revision>
  <dcterms:created xsi:type="dcterms:W3CDTF">2019-12-09T14:21:06Z</dcterms:created>
  <dcterms:modified xsi:type="dcterms:W3CDTF">2020-01-14T18:39:25Z</dcterms:modified>
</cp:coreProperties>
</file>